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nva Sans 1" panose="020B0604020202020204" charset="0"/>
      <p:regular r:id="rId30"/>
    </p:embeddedFont>
    <p:embeddedFont>
      <p:font typeface="Canva Sans 2" panose="020B0604020202020204" charset="0"/>
      <p:regular r:id="rId31"/>
    </p:embeddedFont>
    <p:embeddedFont>
      <p:font typeface="HK Grotesk Light" panose="020B0604020202020204" charset="0"/>
      <p:regular r:id="rId32"/>
    </p:embeddedFont>
    <p:embeddedFont>
      <p:font typeface="Times Neue Roman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3075" y="8997775"/>
            <a:ext cx="18865925" cy="1863257"/>
          </a:xfrm>
          <a:prstGeom prst="rect">
            <a:avLst/>
          </a:prstGeom>
          <a:solidFill>
            <a:srgbClr val="30454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73912" y="451532"/>
            <a:ext cx="7566108" cy="32117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0176" y="451532"/>
            <a:ext cx="3211736" cy="3211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687924" y="539876"/>
            <a:ext cx="3035049" cy="30350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00176" y="4434628"/>
            <a:ext cx="17117299" cy="4072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10886">
                <a:solidFill>
                  <a:srgbClr val="0F0E0C">
                    <a:alpha val="80000"/>
                  </a:srgbClr>
                </a:solidFill>
                <a:latin typeface="Times Neue Roman"/>
              </a:rPr>
              <a:t>Assessing the Impact of Diets &amp; Agriculture on the Environment and Health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28123" y="9259865"/>
            <a:ext cx="5228019" cy="587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5"/>
              </a:lnSpc>
            </a:pPr>
            <a:r>
              <a:rPr lang="en-US" sz="3439">
                <a:solidFill>
                  <a:srgbClr val="FAFAFA"/>
                </a:solidFill>
                <a:latin typeface="Times Neue Roman"/>
              </a:rPr>
              <a:t>By V G Layasree, 11th grade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89740"/>
            <a:ext cx="18288000" cy="1411968"/>
            <a:chOff x="0" y="0"/>
            <a:chExt cx="6186311" cy="477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477629"/>
            </a:xfrm>
            <a:custGeom>
              <a:avLst/>
              <a:gdLst/>
              <a:ahLst/>
              <a:cxnLst/>
              <a:rect l="l" t="t" r="r" b="b"/>
              <a:pathLst>
                <a:path w="6186311" h="477629">
                  <a:moveTo>
                    <a:pt x="0" y="0"/>
                  </a:moveTo>
                  <a:lnTo>
                    <a:pt x="6186311" y="0"/>
                  </a:lnTo>
                  <a:lnTo>
                    <a:pt x="6186311" y="477629"/>
                  </a:lnTo>
                  <a:lnTo>
                    <a:pt x="0" y="477629"/>
                  </a:lnTo>
                  <a:close/>
                </a:path>
              </a:pathLst>
            </a:custGeom>
            <a:solidFill>
              <a:srgbClr val="304543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7189" t="16777" r="24904" b="14211"/>
          <a:stretch>
            <a:fillRect/>
          </a:stretch>
        </p:blipFill>
        <p:spPr>
          <a:xfrm>
            <a:off x="1027737" y="2680267"/>
            <a:ext cx="7642991" cy="50540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6866" t="14688" r="24778" b="11111"/>
          <a:stretch>
            <a:fillRect/>
          </a:stretch>
        </p:blipFill>
        <p:spPr>
          <a:xfrm>
            <a:off x="10057283" y="2680267"/>
            <a:ext cx="7155484" cy="505406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18698" y="361891"/>
            <a:ext cx="17569302" cy="192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00"/>
              </a:lnSpc>
              <a:spcBef>
                <a:spcPct val="0"/>
              </a:spcBef>
            </a:pPr>
            <a:r>
              <a:rPr lang="en-US" sz="5928">
                <a:solidFill>
                  <a:srgbClr val="000000"/>
                </a:solidFill>
                <a:latin typeface="Times Neue Roman"/>
              </a:rPr>
              <a:t>Is your physical mobility restricted or do you feel it difficult to be physically active?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63578" y="7991610"/>
            <a:ext cx="3332744" cy="57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1"/>
              </a:rPr>
              <a:t>Diversified Diet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75278" y="7991610"/>
            <a:ext cx="5411698" cy="574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1"/>
              </a:rPr>
              <a:t>Non-diversified Diet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89740"/>
            <a:ext cx="18288000" cy="1411968"/>
            <a:chOff x="0" y="0"/>
            <a:chExt cx="6186311" cy="477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477629"/>
            </a:xfrm>
            <a:custGeom>
              <a:avLst/>
              <a:gdLst/>
              <a:ahLst/>
              <a:cxnLst/>
              <a:rect l="l" t="t" r="r" b="b"/>
              <a:pathLst>
                <a:path w="6186311" h="477629">
                  <a:moveTo>
                    <a:pt x="0" y="0"/>
                  </a:moveTo>
                  <a:lnTo>
                    <a:pt x="6186311" y="0"/>
                  </a:lnTo>
                  <a:lnTo>
                    <a:pt x="6186311" y="477629"/>
                  </a:lnTo>
                  <a:lnTo>
                    <a:pt x="0" y="477629"/>
                  </a:lnTo>
                  <a:close/>
                </a:path>
              </a:pathLst>
            </a:custGeom>
            <a:solidFill>
              <a:srgbClr val="30454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792912" y="924959"/>
            <a:ext cx="6604427" cy="481900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0526" t="14211" r="26188" b="14211"/>
          <a:stretch>
            <a:fillRect/>
          </a:stretch>
        </p:blipFill>
        <p:spPr>
          <a:xfrm>
            <a:off x="1028700" y="2461177"/>
            <a:ext cx="7185520" cy="52881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1147" t="12102" r="24116" b="14954"/>
          <a:stretch>
            <a:fillRect/>
          </a:stretch>
        </p:blipFill>
        <p:spPr>
          <a:xfrm>
            <a:off x="9434904" y="2461177"/>
            <a:ext cx="7212525" cy="528812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0" y="363929"/>
            <a:ext cx="18288000" cy="173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1"/>
              </a:lnSpc>
              <a:spcBef>
                <a:spcPct val="0"/>
              </a:spcBef>
            </a:pPr>
            <a:r>
              <a:rPr lang="en-US" sz="5351">
                <a:solidFill>
                  <a:srgbClr val="000000"/>
                </a:solidFill>
                <a:latin typeface="Times Neue Roman"/>
              </a:rPr>
              <a:t>How is your overall mental health &amp; emotional well-being? Do you suffer from stress, anxiety, overwhelmingness and others?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51375" y="7999095"/>
            <a:ext cx="3332744" cy="57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1"/>
              </a:rPr>
              <a:t>Diversified Diet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96057" y="7999095"/>
            <a:ext cx="4309392" cy="57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1"/>
              </a:rPr>
              <a:t>Non-diversified Diet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1399" y="233061"/>
            <a:ext cx="17836601" cy="185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1"/>
              </a:lnSpc>
              <a:spcBef>
                <a:spcPct val="0"/>
              </a:spcBef>
            </a:pPr>
            <a:r>
              <a:rPr lang="en-US" sz="5343" b="1" dirty="0">
                <a:solidFill>
                  <a:srgbClr val="000000"/>
                </a:solidFill>
                <a:latin typeface="Times Neue Roman"/>
              </a:rPr>
              <a:t>Impact of diversified, non-diversified diets and agriculture on environment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8889740"/>
            <a:ext cx="18288000" cy="1411968"/>
            <a:chOff x="0" y="0"/>
            <a:chExt cx="6186311" cy="4776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86311" cy="477629"/>
            </a:xfrm>
            <a:custGeom>
              <a:avLst/>
              <a:gdLst/>
              <a:ahLst/>
              <a:cxnLst/>
              <a:rect l="l" t="t" r="r" b="b"/>
              <a:pathLst>
                <a:path w="6186311" h="477629">
                  <a:moveTo>
                    <a:pt x="0" y="0"/>
                  </a:moveTo>
                  <a:lnTo>
                    <a:pt x="6186311" y="0"/>
                  </a:lnTo>
                  <a:lnTo>
                    <a:pt x="6186311" y="477629"/>
                  </a:lnTo>
                  <a:lnTo>
                    <a:pt x="0" y="477629"/>
                  </a:lnTo>
                  <a:close/>
                </a:path>
              </a:pathLst>
            </a:custGeom>
            <a:solidFill>
              <a:srgbClr val="30454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63776" y="2141922"/>
            <a:ext cx="16760449" cy="2779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4"/>
              </a:lnSpc>
            </a:pPr>
            <a:r>
              <a:rPr lang="en-US" sz="3981" dirty="0">
                <a:solidFill>
                  <a:srgbClr val="000000"/>
                </a:solidFill>
                <a:latin typeface="Canva Sans 2"/>
              </a:rPr>
              <a:t>• Diversified diets are mostly composed of "Seasonal" and "Local"  produce such as vegetables, fruits, pulses, millets and others.</a:t>
            </a:r>
          </a:p>
          <a:p>
            <a:pPr algn="ctr">
              <a:lnSpc>
                <a:spcPts val="5574"/>
              </a:lnSpc>
            </a:pPr>
            <a:r>
              <a:rPr lang="en-US" sz="3981" dirty="0">
                <a:solidFill>
                  <a:srgbClr val="000000"/>
                </a:solidFill>
                <a:latin typeface="Canva Sans 2"/>
              </a:rPr>
              <a:t>• Therefore they have lesser food miles which means a low carbon footprint on the environment and fewer natural resources.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225951"/>
            <a:ext cx="7680946" cy="2821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8"/>
              </a:lnSpc>
            </a:pPr>
            <a:r>
              <a:rPr lang="en-US" sz="3970" b="1" u="sng" dirty="0">
                <a:solidFill>
                  <a:srgbClr val="000000"/>
                </a:solidFill>
                <a:latin typeface="Times Neue Roman"/>
              </a:rPr>
              <a:t>Advantages</a:t>
            </a:r>
            <a:r>
              <a:rPr lang="en-US" sz="3970" b="1" dirty="0">
                <a:solidFill>
                  <a:srgbClr val="000000"/>
                </a:solidFill>
                <a:latin typeface="Times Neue Roman"/>
              </a:rPr>
              <a:t>:</a:t>
            </a:r>
          </a:p>
          <a:p>
            <a:pPr algn="ctr">
              <a:lnSpc>
                <a:spcPts val="5558"/>
              </a:lnSpc>
            </a:pPr>
            <a:r>
              <a:rPr lang="en-US" sz="3970" dirty="0">
                <a:solidFill>
                  <a:srgbClr val="000000"/>
                </a:solidFill>
                <a:latin typeface="Times Neue Roman"/>
              </a:rPr>
              <a:t>-Better Nutrition</a:t>
            </a:r>
          </a:p>
          <a:p>
            <a:pPr algn="ctr">
              <a:lnSpc>
                <a:spcPts val="5558"/>
              </a:lnSpc>
            </a:pPr>
            <a:r>
              <a:rPr lang="en-US" sz="3970" dirty="0">
                <a:solidFill>
                  <a:srgbClr val="000000"/>
                </a:solidFill>
                <a:latin typeface="Times Neue Roman"/>
              </a:rPr>
              <a:t>-Environmentally friendly </a:t>
            </a:r>
          </a:p>
          <a:p>
            <a:pPr algn="ctr">
              <a:lnSpc>
                <a:spcPts val="5558"/>
              </a:lnSpc>
            </a:pPr>
            <a:r>
              <a:rPr lang="en-US" sz="3970" dirty="0">
                <a:solidFill>
                  <a:srgbClr val="000000"/>
                </a:solidFill>
                <a:latin typeface="Times Neue Roman"/>
              </a:rPr>
              <a:t>-Economical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06164" y="5225951"/>
            <a:ext cx="5924436" cy="3477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98"/>
              </a:lnSpc>
            </a:pPr>
            <a:r>
              <a:rPr lang="en-US" sz="3927" b="1" u="sng" dirty="0">
                <a:solidFill>
                  <a:srgbClr val="000000"/>
                </a:solidFill>
                <a:latin typeface="Times Neue Roman"/>
              </a:rPr>
              <a:t>Environmental benefits</a:t>
            </a:r>
            <a:r>
              <a:rPr lang="en-US" sz="3927" dirty="0">
                <a:solidFill>
                  <a:srgbClr val="000000"/>
                </a:solidFill>
                <a:latin typeface="Times Neue Roman"/>
              </a:rPr>
              <a:t>:</a:t>
            </a:r>
          </a:p>
          <a:p>
            <a:pPr algn="ctr">
              <a:lnSpc>
                <a:spcPts val="5498"/>
              </a:lnSpc>
            </a:pPr>
            <a:r>
              <a:rPr lang="en-US" sz="3927" dirty="0">
                <a:solidFill>
                  <a:srgbClr val="000000"/>
                </a:solidFill>
                <a:latin typeface="Times Neue Roman"/>
              </a:rPr>
              <a:t> - Less transportation </a:t>
            </a:r>
          </a:p>
          <a:p>
            <a:pPr algn="ctr">
              <a:lnSpc>
                <a:spcPts val="5498"/>
              </a:lnSpc>
            </a:pPr>
            <a:r>
              <a:rPr lang="en-US" sz="3927" dirty="0">
                <a:solidFill>
                  <a:srgbClr val="000000"/>
                </a:solidFill>
                <a:latin typeface="Times Neue Roman"/>
              </a:rPr>
              <a:t>- no packaging </a:t>
            </a:r>
          </a:p>
          <a:p>
            <a:pPr algn="ctr">
              <a:lnSpc>
                <a:spcPts val="5498"/>
              </a:lnSpc>
            </a:pPr>
            <a:r>
              <a:rPr lang="en-US" sz="3927" dirty="0">
                <a:solidFill>
                  <a:srgbClr val="000000"/>
                </a:solidFill>
                <a:latin typeface="Times Neue Roman"/>
              </a:rPr>
              <a:t>-lesser food waste</a:t>
            </a:r>
          </a:p>
          <a:p>
            <a:pPr algn="ctr">
              <a:lnSpc>
                <a:spcPts val="5498"/>
              </a:lnSpc>
            </a:pPr>
            <a:r>
              <a:rPr lang="en-US" sz="3927" dirty="0">
                <a:solidFill>
                  <a:srgbClr val="000000"/>
                </a:solidFill>
                <a:latin typeface="Times Neue Roman"/>
              </a:rPr>
              <a:t>- low carbon footprint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57377" y="1385188"/>
            <a:ext cx="5970503" cy="45899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46715" r="5063" b="5594"/>
          <a:stretch>
            <a:fillRect/>
          </a:stretch>
        </p:blipFill>
        <p:spPr>
          <a:xfrm>
            <a:off x="11757377" y="5975187"/>
            <a:ext cx="5970503" cy="391307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205449" y="9454357"/>
            <a:ext cx="2078929" cy="236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168">
                <a:solidFill>
                  <a:srgbClr val="F5F5EF"/>
                </a:solidFill>
                <a:latin typeface="HK Grotesk Light"/>
              </a:rPr>
              <a:t>24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9958" y="-65563"/>
            <a:ext cx="17228085" cy="1146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7"/>
              </a:lnSpc>
            </a:pPr>
            <a:r>
              <a:rPr lang="en-US" sz="6669">
                <a:solidFill>
                  <a:srgbClr val="000000"/>
                </a:solidFill>
                <a:latin typeface="Times Neue Roman"/>
              </a:rPr>
              <a:t>Importance of millets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4800" y="2388538"/>
            <a:ext cx="11452577" cy="6729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2"/>
              </a:rPr>
              <a:t>1.) Millets are nutritionally dense they provide 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2"/>
              </a:rPr>
              <a:t>    essential nutrients such as complex carbs, dietary      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2"/>
              </a:rPr>
              <a:t>      fiber, vitamins and minerals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2"/>
              </a:rPr>
              <a:t>2.) Millets is a superfood not only in terms of   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2"/>
              </a:rPr>
              <a:t>      nutrition but also for the environment.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2"/>
              </a:rPr>
              <a:t>3.) Millets can be grown in any region with no to slight 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2"/>
              </a:rPr>
              <a:t>     modifications with very few natural resources 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2"/>
              </a:rPr>
              <a:t>4.) Millets are drought resistant as they're not water 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2"/>
              </a:rPr>
              <a:t>      intensive crops 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2"/>
              </a:rPr>
              <a:t>5.) Millets are also pest resistant to some extent and </a:t>
            </a:r>
          </a:p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2"/>
              </a:rPr>
              <a:t>     maintain soil health without depleting them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9036" y="1258854"/>
            <a:ext cx="10734070" cy="69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4086">
                <a:solidFill>
                  <a:srgbClr val="000000"/>
                </a:solidFill>
                <a:latin typeface="Times Neue Roman"/>
              </a:rPr>
              <a:t>2023 is declared as the international year of millets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89740"/>
            <a:ext cx="18288000" cy="1411968"/>
            <a:chOff x="0" y="0"/>
            <a:chExt cx="6186311" cy="477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477629"/>
            </a:xfrm>
            <a:custGeom>
              <a:avLst/>
              <a:gdLst/>
              <a:ahLst/>
              <a:cxnLst/>
              <a:rect l="l" t="t" r="r" b="b"/>
              <a:pathLst>
                <a:path w="6186311" h="477629">
                  <a:moveTo>
                    <a:pt x="0" y="0"/>
                  </a:moveTo>
                  <a:lnTo>
                    <a:pt x="6186311" y="0"/>
                  </a:lnTo>
                  <a:lnTo>
                    <a:pt x="6186311" y="477629"/>
                  </a:lnTo>
                  <a:lnTo>
                    <a:pt x="0" y="477629"/>
                  </a:lnTo>
                  <a:close/>
                </a:path>
              </a:pathLst>
            </a:custGeom>
            <a:solidFill>
              <a:srgbClr val="304543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4735" t="11750" r="3788" b="9855"/>
          <a:stretch>
            <a:fillRect/>
          </a:stretch>
        </p:blipFill>
        <p:spPr>
          <a:xfrm>
            <a:off x="12031502" y="1833670"/>
            <a:ext cx="6023029" cy="32260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5446" t="19663" r="8686" b="10840"/>
          <a:stretch>
            <a:fillRect/>
          </a:stretch>
        </p:blipFill>
        <p:spPr>
          <a:xfrm>
            <a:off x="12031502" y="5650311"/>
            <a:ext cx="6023029" cy="304666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639688" y="139427"/>
            <a:ext cx="18906433" cy="1683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7"/>
              </a:lnSpc>
            </a:pPr>
            <a:r>
              <a:rPr lang="en-US" sz="5197">
                <a:solidFill>
                  <a:srgbClr val="000000"/>
                </a:solidFill>
                <a:latin typeface="Times Neue Roman"/>
              </a:rPr>
              <a:t>Exploring Alternatives:  Food forestry &amp; Permaculture </a:t>
            </a:r>
          </a:p>
          <a:p>
            <a:pPr algn="ctr">
              <a:lnSpc>
                <a:spcPts val="7277"/>
              </a:lnSpc>
              <a:spcBef>
                <a:spcPct val="0"/>
              </a:spcBef>
            </a:pPr>
            <a:r>
              <a:rPr lang="en-US" sz="5197">
                <a:solidFill>
                  <a:srgbClr val="000000"/>
                </a:solidFill>
                <a:latin typeface="Times Neue Roman"/>
              </a:rPr>
              <a:t>Aranya Forest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424591" y="1178924"/>
            <a:ext cx="4746096" cy="571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ue Roman"/>
              </a:rPr>
              <a:t>Before in the '80s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13307" y="5008656"/>
            <a:ext cx="4457380" cy="571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ue Roman"/>
              </a:rPr>
              <a:t>Now, present day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5800" y="1951377"/>
            <a:ext cx="10750071" cy="353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2"/>
              </a:lnSpc>
            </a:pPr>
            <a:r>
              <a:rPr lang="en-US" sz="2930">
                <a:solidFill>
                  <a:srgbClr val="000000"/>
                </a:solidFill>
                <a:latin typeface="Canva Sans 2"/>
              </a:rPr>
              <a:t>• Aranya is a regenerated indigenous forest it was converted from a 100 acre barren land to a thriving forest today </a:t>
            </a:r>
          </a:p>
          <a:p>
            <a:pPr algn="ctr">
              <a:lnSpc>
                <a:spcPts val="4102"/>
              </a:lnSpc>
            </a:pPr>
            <a:endParaRPr lang="en-US" sz="2930">
              <a:solidFill>
                <a:srgbClr val="000000"/>
              </a:solidFill>
              <a:latin typeface="Canva Sans 2"/>
            </a:endParaRPr>
          </a:p>
          <a:p>
            <a:pPr algn="ctr">
              <a:lnSpc>
                <a:spcPts val="4102"/>
              </a:lnSpc>
            </a:pPr>
            <a:r>
              <a:rPr lang="en-US" sz="2930">
                <a:solidFill>
                  <a:srgbClr val="000000"/>
                </a:solidFill>
                <a:latin typeface="Canva Sans 2"/>
              </a:rPr>
              <a:t>• At one point in time the whole area was an environmental </a:t>
            </a:r>
          </a:p>
          <a:p>
            <a:pPr algn="ctr">
              <a:lnSpc>
                <a:spcPts val="4102"/>
              </a:lnSpc>
            </a:pPr>
            <a:r>
              <a:rPr lang="en-US" sz="2930">
                <a:solidFill>
                  <a:srgbClr val="000000"/>
                </a:solidFill>
                <a:latin typeface="Canva Sans 2"/>
              </a:rPr>
              <a:t>disaster zone - severely eroded with virtually no vegetative cover. The desiccated plateau and ravines were termed 'wastelands'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4517" y="5618751"/>
            <a:ext cx="11424425" cy="3156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 1"/>
              </a:rPr>
              <a:t>Practices adopted in the conver</a:t>
            </a:r>
          </a:p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 1"/>
              </a:rPr>
              <a:t>-Plantation of indigenous and TDEF plant species </a:t>
            </a:r>
          </a:p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 1"/>
              </a:rPr>
              <a:t>- Formation of water harvesting structures </a:t>
            </a:r>
          </a:p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 1"/>
              </a:rPr>
              <a:t>- Soil and moisture conservation measures </a:t>
            </a:r>
          </a:p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 1"/>
              </a:rPr>
              <a:t>- Permaculture principles for watershed management </a:t>
            </a:r>
          </a:p>
          <a:p>
            <a:pPr algn="ctr">
              <a:lnSpc>
                <a:spcPts val="4251"/>
              </a:lnSpc>
            </a:pPr>
            <a:r>
              <a:rPr lang="en-US" sz="3036">
                <a:solidFill>
                  <a:srgbClr val="000000"/>
                </a:solidFill>
                <a:latin typeface="Canva Sans 1"/>
              </a:rPr>
              <a:t>- Use of alternate- renewable energies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89740"/>
            <a:ext cx="18288000" cy="1411968"/>
            <a:chOff x="0" y="0"/>
            <a:chExt cx="6186311" cy="477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477629"/>
            </a:xfrm>
            <a:custGeom>
              <a:avLst/>
              <a:gdLst/>
              <a:ahLst/>
              <a:cxnLst/>
              <a:rect l="l" t="t" r="r" b="b"/>
              <a:pathLst>
                <a:path w="6186311" h="477629">
                  <a:moveTo>
                    <a:pt x="0" y="0"/>
                  </a:moveTo>
                  <a:lnTo>
                    <a:pt x="6186311" y="0"/>
                  </a:lnTo>
                  <a:lnTo>
                    <a:pt x="6186311" y="477629"/>
                  </a:lnTo>
                  <a:lnTo>
                    <a:pt x="0" y="477629"/>
                  </a:lnTo>
                  <a:close/>
                </a:path>
              </a:pathLst>
            </a:custGeom>
            <a:solidFill>
              <a:srgbClr val="304543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0" y="264228"/>
            <a:ext cx="17627058" cy="81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4"/>
              </a:lnSpc>
              <a:spcBef>
                <a:spcPct val="0"/>
              </a:spcBef>
            </a:pPr>
            <a:r>
              <a:rPr lang="en-US" sz="4846" b="1" dirty="0">
                <a:solidFill>
                  <a:srgbClr val="000000"/>
                </a:solidFill>
                <a:latin typeface="Times Neue Roman"/>
              </a:rPr>
              <a:t>Biodiversity of </a:t>
            </a:r>
            <a:r>
              <a:rPr lang="en-US" sz="4846" b="1" dirty="0" err="1">
                <a:solidFill>
                  <a:srgbClr val="000000"/>
                </a:solidFill>
                <a:latin typeface="Times Neue Roman"/>
              </a:rPr>
              <a:t>Aranya</a:t>
            </a:r>
            <a:r>
              <a:rPr lang="en-US" sz="4846" b="1" dirty="0">
                <a:solidFill>
                  <a:srgbClr val="000000"/>
                </a:solidFill>
                <a:latin typeface="Times Neue Roman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2000" y="1247402"/>
            <a:ext cx="17221200" cy="5842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63"/>
              </a:lnSpc>
            </a:pPr>
            <a:r>
              <a:rPr lang="en-US" sz="3616" dirty="0">
                <a:solidFill>
                  <a:srgbClr val="000000"/>
                </a:solidFill>
                <a:latin typeface="Canva Sans 1" panose="020B0604020202020204" charset="0"/>
              </a:rPr>
              <a:t>•  Today, </a:t>
            </a:r>
            <a:r>
              <a:rPr lang="en-US" sz="3616" dirty="0" err="1">
                <a:solidFill>
                  <a:srgbClr val="000000"/>
                </a:solidFill>
                <a:latin typeface="Canva Sans 1" panose="020B0604020202020204" charset="0"/>
              </a:rPr>
              <a:t>Aranya</a:t>
            </a:r>
            <a:r>
              <a:rPr lang="en-US" sz="3616" dirty="0">
                <a:solidFill>
                  <a:srgbClr val="000000"/>
                </a:solidFill>
                <a:latin typeface="Canva Sans 1" panose="020B0604020202020204" charset="0"/>
              </a:rPr>
              <a:t> is a scenic community spanning 100  acres, of which 80 </a:t>
            </a:r>
          </a:p>
          <a:p>
            <a:pPr>
              <a:lnSpc>
                <a:spcPts val="5063"/>
              </a:lnSpc>
            </a:pPr>
            <a:r>
              <a:rPr lang="en-US" sz="3616" dirty="0">
                <a:solidFill>
                  <a:srgbClr val="000000"/>
                </a:solidFill>
                <a:latin typeface="Canva Sans 1" panose="020B0604020202020204" charset="0"/>
              </a:rPr>
              <a:t>    acres are a man made indigenous  forest , with TDEF Species numbering </a:t>
            </a:r>
          </a:p>
          <a:p>
            <a:pPr>
              <a:lnSpc>
                <a:spcPts val="5063"/>
              </a:lnSpc>
            </a:pPr>
            <a:r>
              <a:rPr lang="en-US" sz="3616" dirty="0">
                <a:solidFill>
                  <a:srgbClr val="000000"/>
                </a:solidFill>
                <a:latin typeface="Canva Sans 1" panose="020B0604020202020204" charset="0"/>
              </a:rPr>
              <a:t>    about 251. </a:t>
            </a:r>
          </a:p>
          <a:p>
            <a:pPr>
              <a:lnSpc>
                <a:spcPts val="5063"/>
              </a:lnSpc>
            </a:pPr>
            <a:r>
              <a:rPr lang="en-US" sz="3616" dirty="0">
                <a:solidFill>
                  <a:srgbClr val="000000"/>
                </a:solidFill>
                <a:latin typeface="Canva Sans 1" panose="020B0604020202020204" charset="0"/>
              </a:rPr>
              <a:t>• The remaining 20 acres is canyons and grasslands,  home to the rare  </a:t>
            </a:r>
          </a:p>
          <a:p>
            <a:pPr>
              <a:lnSpc>
                <a:spcPts val="5063"/>
              </a:lnSpc>
            </a:pPr>
            <a:r>
              <a:rPr lang="en-US" sz="3616" dirty="0">
                <a:solidFill>
                  <a:srgbClr val="000000"/>
                </a:solidFill>
                <a:latin typeface="Canva Sans 1" panose="020B0604020202020204" charset="0"/>
              </a:rPr>
              <a:t>    Horned Eagle Owl which nests in these canyons.  </a:t>
            </a:r>
          </a:p>
          <a:p>
            <a:pPr>
              <a:lnSpc>
                <a:spcPts val="5063"/>
              </a:lnSpc>
            </a:pPr>
            <a:r>
              <a:rPr lang="en-US" sz="3616" dirty="0">
                <a:solidFill>
                  <a:srgbClr val="000000"/>
                </a:solidFill>
                <a:latin typeface="Canva Sans 1" panose="020B0604020202020204" charset="0"/>
              </a:rPr>
              <a:t>• The regenerated forest and lake create a unique  combination of </a:t>
            </a:r>
          </a:p>
          <a:p>
            <a:pPr>
              <a:lnSpc>
                <a:spcPts val="5063"/>
              </a:lnSpc>
            </a:pPr>
            <a:r>
              <a:rPr lang="en-US" sz="3616" dirty="0">
                <a:solidFill>
                  <a:srgbClr val="000000"/>
                </a:solidFill>
                <a:latin typeface="Canva Sans 1" panose="020B0604020202020204" charset="0"/>
              </a:rPr>
              <a:t>   ecosystems which is home to more than 240 bird species (migratory and </a:t>
            </a:r>
          </a:p>
          <a:p>
            <a:pPr>
              <a:lnSpc>
                <a:spcPts val="5063"/>
              </a:lnSpc>
            </a:pPr>
            <a:r>
              <a:rPr lang="en-US" sz="3616" dirty="0">
                <a:solidFill>
                  <a:srgbClr val="000000"/>
                </a:solidFill>
                <a:latin typeface="Canva Sans 1" panose="020B0604020202020204" charset="0"/>
              </a:rPr>
              <a:t>   resident), 54  butterfly species, numerous reptiles and mammals  like the </a:t>
            </a:r>
          </a:p>
          <a:p>
            <a:pPr>
              <a:lnSpc>
                <a:spcPts val="5063"/>
              </a:lnSpc>
            </a:pPr>
            <a:r>
              <a:rPr lang="en-US" sz="3616" dirty="0">
                <a:solidFill>
                  <a:srgbClr val="000000"/>
                </a:solidFill>
                <a:latin typeface="Canva Sans 1" panose="020B0604020202020204" charset="0"/>
              </a:rPr>
              <a:t>   porcupine, civet, jackal, jungle cat and fox.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89740"/>
            <a:ext cx="18288000" cy="1411968"/>
            <a:chOff x="0" y="0"/>
            <a:chExt cx="6186311" cy="477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477629"/>
            </a:xfrm>
            <a:custGeom>
              <a:avLst/>
              <a:gdLst/>
              <a:ahLst/>
              <a:cxnLst/>
              <a:rect l="l" t="t" r="r" b="b"/>
              <a:pathLst>
                <a:path w="6186311" h="477629">
                  <a:moveTo>
                    <a:pt x="0" y="0"/>
                  </a:moveTo>
                  <a:lnTo>
                    <a:pt x="6186311" y="0"/>
                  </a:lnTo>
                  <a:lnTo>
                    <a:pt x="6186311" y="477629"/>
                  </a:lnTo>
                  <a:lnTo>
                    <a:pt x="0" y="477629"/>
                  </a:lnTo>
                  <a:close/>
                </a:path>
              </a:pathLst>
            </a:custGeom>
            <a:solidFill>
              <a:srgbClr val="304543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2549" t="5685" r="11602" b="12887"/>
          <a:stretch>
            <a:fillRect/>
          </a:stretch>
        </p:blipFill>
        <p:spPr>
          <a:xfrm>
            <a:off x="0" y="-32785"/>
            <a:ext cx="6593689" cy="44242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3029" r="11978" b="10613"/>
          <a:stretch>
            <a:fillRect/>
          </a:stretch>
        </p:blipFill>
        <p:spPr>
          <a:xfrm>
            <a:off x="6630982" y="0"/>
            <a:ext cx="5894789" cy="43914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1602" t="3628" r="11839" b="7201"/>
          <a:stretch>
            <a:fillRect/>
          </a:stretch>
        </p:blipFill>
        <p:spPr>
          <a:xfrm>
            <a:off x="12563872" y="0"/>
            <a:ext cx="6032544" cy="43914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11839" t="10234" r="11839" b="16298"/>
          <a:stretch>
            <a:fillRect/>
          </a:stretch>
        </p:blipFill>
        <p:spPr>
          <a:xfrm>
            <a:off x="120550" y="5067837"/>
            <a:ext cx="6352588" cy="38219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l="15272" t="9475" r="16751" b="10613"/>
          <a:stretch>
            <a:fillRect/>
          </a:stretch>
        </p:blipFill>
        <p:spPr>
          <a:xfrm>
            <a:off x="6593689" y="4736794"/>
            <a:ext cx="5705106" cy="41917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 l="10892" t="3628" r="11839" b="3411"/>
          <a:stretch>
            <a:fillRect/>
          </a:stretch>
        </p:blipFill>
        <p:spPr>
          <a:xfrm>
            <a:off x="12422619" y="4613467"/>
            <a:ext cx="5738722" cy="431507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71072" y="4416370"/>
            <a:ext cx="4594309" cy="571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ue Roman"/>
              </a:rPr>
              <a:t>Butterflies &amp; Birds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89740"/>
            <a:ext cx="18288000" cy="1411968"/>
            <a:chOff x="0" y="0"/>
            <a:chExt cx="6186311" cy="477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477629"/>
            </a:xfrm>
            <a:custGeom>
              <a:avLst/>
              <a:gdLst/>
              <a:ahLst/>
              <a:cxnLst/>
              <a:rect l="l" t="t" r="r" b="b"/>
              <a:pathLst>
                <a:path w="6186311" h="477629">
                  <a:moveTo>
                    <a:pt x="0" y="0"/>
                  </a:moveTo>
                  <a:lnTo>
                    <a:pt x="6186311" y="0"/>
                  </a:lnTo>
                  <a:lnTo>
                    <a:pt x="6186311" y="477629"/>
                  </a:lnTo>
                  <a:lnTo>
                    <a:pt x="0" y="477629"/>
                  </a:lnTo>
                  <a:close/>
                </a:path>
              </a:pathLst>
            </a:custGeom>
            <a:solidFill>
              <a:srgbClr val="304543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5391" t="9855" r="14680" b="7959"/>
          <a:stretch>
            <a:fillRect/>
          </a:stretch>
        </p:blipFill>
        <p:spPr>
          <a:xfrm>
            <a:off x="469900" y="1265164"/>
            <a:ext cx="9581548" cy="70381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3608" t="45792" r="6014" b="19656"/>
          <a:stretch>
            <a:fillRect/>
          </a:stretch>
        </p:blipFill>
        <p:spPr>
          <a:xfrm>
            <a:off x="10626224" y="1265164"/>
            <a:ext cx="7237500" cy="44270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1820" t="6443" r="11129" b="33723"/>
          <a:stretch>
            <a:fillRect/>
          </a:stretch>
        </p:blipFill>
        <p:spPr>
          <a:xfrm>
            <a:off x="11204244" y="5930301"/>
            <a:ext cx="5618689" cy="272696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264228"/>
            <a:ext cx="17627058" cy="764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4"/>
              </a:lnSpc>
              <a:spcBef>
                <a:spcPct val="0"/>
              </a:spcBef>
            </a:pPr>
            <a:r>
              <a:rPr lang="en-US" sz="4846">
                <a:solidFill>
                  <a:srgbClr val="000000"/>
                </a:solidFill>
                <a:latin typeface="Times Neue Roman"/>
              </a:rPr>
              <a:t>Wildlife of Aranya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89740"/>
            <a:ext cx="18288000" cy="1411968"/>
            <a:chOff x="0" y="0"/>
            <a:chExt cx="6186311" cy="477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477629"/>
            </a:xfrm>
            <a:custGeom>
              <a:avLst/>
              <a:gdLst/>
              <a:ahLst/>
              <a:cxnLst/>
              <a:rect l="l" t="t" r="r" b="b"/>
              <a:pathLst>
                <a:path w="6186311" h="477629">
                  <a:moveTo>
                    <a:pt x="0" y="0"/>
                  </a:moveTo>
                  <a:lnTo>
                    <a:pt x="6186311" y="0"/>
                  </a:lnTo>
                  <a:lnTo>
                    <a:pt x="6186311" y="477629"/>
                  </a:lnTo>
                  <a:lnTo>
                    <a:pt x="0" y="477629"/>
                  </a:lnTo>
                  <a:close/>
                </a:path>
              </a:pathLst>
            </a:custGeom>
            <a:solidFill>
              <a:srgbClr val="304543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-2847173" y="214399"/>
            <a:ext cx="11435614" cy="115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5"/>
              </a:lnSpc>
              <a:spcBef>
                <a:spcPct val="0"/>
              </a:spcBef>
            </a:pPr>
            <a:r>
              <a:rPr lang="en-US" sz="6939" b="1" dirty="0">
                <a:solidFill>
                  <a:srgbClr val="000000"/>
                </a:solidFill>
                <a:latin typeface="Times Neue Roman"/>
              </a:rPr>
              <a:t>Conclusion</a:t>
            </a:r>
            <a:r>
              <a:rPr lang="en-US" sz="6939" dirty="0">
                <a:solidFill>
                  <a:srgbClr val="000000"/>
                </a:solidFill>
                <a:latin typeface="Times Neue Roman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808268"/>
            <a:ext cx="16280755" cy="6300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6"/>
              </a:lnSpc>
            </a:pPr>
            <a:r>
              <a:rPr lang="en-US" sz="3897" dirty="0">
                <a:solidFill>
                  <a:srgbClr val="000000"/>
                </a:solidFill>
                <a:latin typeface="Canva Sans 2"/>
              </a:rPr>
              <a:t>1.) Diversified diet is directly linked to low carbon footprint impact </a:t>
            </a:r>
          </a:p>
          <a:p>
            <a:pPr>
              <a:lnSpc>
                <a:spcPts val="5456"/>
              </a:lnSpc>
            </a:pPr>
            <a:r>
              <a:rPr lang="en-US" sz="3897" dirty="0">
                <a:solidFill>
                  <a:srgbClr val="000000"/>
                </a:solidFill>
                <a:latin typeface="Canva Sans 2"/>
              </a:rPr>
              <a:t>     of agriculture on the environment because the diversified diet is </a:t>
            </a:r>
          </a:p>
          <a:p>
            <a:pPr>
              <a:lnSpc>
                <a:spcPts val="5456"/>
              </a:lnSpc>
            </a:pPr>
            <a:r>
              <a:rPr lang="en-US" sz="3897" dirty="0">
                <a:solidFill>
                  <a:srgbClr val="000000"/>
                </a:solidFill>
                <a:latin typeface="Canva Sans 2"/>
              </a:rPr>
              <a:t>     constituted with local and seasonal produce.</a:t>
            </a:r>
          </a:p>
          <a:p>
            <a:pPr>
              <a:lnSpc>
                <a:spcPts val="5456"/>
              </a:lnSpc>
            </a:pPr>
            <a:r>
              <a:rPr lang="en-US" sz="3897" dirty="0">
                <a:solidFill>
                  <a:srgbClr val="000000"/>
                </a:solidFill>
                <a:latin typeface="Canva Sans 2"/>
              </a:rPr>
              <a:t>2.) Consumption of a diversified diet ensures optimum nutrition and </a:t>
            </a:r>
          </a:p>
          <a:p>
            <a:pPr>
              <a:lnSpc>
                <a:spcPts val="5456"/>
              </a:lnSpc>
            </a:pPr>
            <a:r>
              <a:rPr lang="en-US" sz="3897" dirty="0">
                <a:solidFill>
                  <a:srgbClr val="000000"/>
                </a:solidFill>
                <a:latin typeface="Canva Sans 2"/>
              </a:rPr>
              <a:t>      helps in maintaining overall health of a person.</a:t>
            </a:r>
          </a:p>
          <a:p>
            <a:pPr>
              <a:lnSpc>
                <a:spcPts val="5456"/>
              </a:lnSpc>
            </a:pPr>
            <a:r>
              <a:rPr lang="en-US" sz="3897" dirty="0">
                <a:solidFill>
                  <a:srgbClr val="000000"/>
                </a:solidFill>
                <a:latin typeface="Canva Sans 2"/>
              </a:rPr>
              <a:t>3.) Commercial agriculture negatively impacts the environment </a:t>
            </a:r>
          </a:p>
          <a:p>
            <a:pPr>
              <a:lnSpc>
                <a:spcPts val="5456"/>
              </a:lnSpc>
            </a:pPr>
            <a:r>
              <a:rPr lang="en-US" sz="3897" dirty="0">
                <a:solidFill>
                  <a:srgbClr val="000000"/>
                </a:solidFill>
                <a:latin typeface="Canva Sans 2"/>
              </a:rPr>
              <a:t>     alternatives like food forestry and permaculture conserve </a:t>
            </a:r>
          </a:p>
          <a:p>
            <a:pPr>
              <a:lnSpc>
                <a:spcPts val="5456"/>
              </a:lnSpc>
            </a:pPr>
            <a:r>
              <a:rPr lang="en-US" sz="3897" dirty="0">
                <a:solidFill>
                  <a:srgbClr val="000000"/>
                </a:solidFill>
                <a:latin typeface="Canva Sans 2"/>
              </a:rPr>
              <a:t>     biodiversity, maintain soil health and have a low carbon footprint</a:t>
            </a:r>
          </a:p>
          <a:p>
            <a:pPr>
              <a:lnSpc>
                <a:spcPts val="5456"/>
              </a:lnSpc>
            </a:pPr>
            <a:r>
              <a:rPr lang="en-US" sz="3897" dirty="0">
                <a:solidFill>
                  <a:srgbClr val="000000"/>
                </a:solidFill>
                <a:latin typeface="Canva Sans 2"/>
              </a:rPr>
              <a:t>     helping in environmental conservation.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89740"/>
            <a:ext cx="18288000" cy="1411968"/>
            <a:chOff x="0" y="0"/>
            <a:chExt cx="6186311" cy="477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477629"/>
            </a:xfrm>
            <a:custGeom>
              <a:avLst/>
              <a:gdLst/>
              <a:ahLst/>
              <a:cxnLst/>
              <a:rect l="l" t="t" r="r" b="b"/>
              <a:pathLst>
                <a:path w="6186311" h="477629">
                  <a:moveTo>
                    <a:pt x="0" y="0"/>
                  </a:moveTo>
                  <a:lnTo>
                    <a:pt x="6186311" y="0"/>
                  </a:lnTo>
                  <a:lnTo>
                    <a:pt x="6186311" y="477629"/>
                  </a:lnTo>
                  <a:lnTo>
                    <a:pt x="0" y="477629"/>
                  </a:lnTo>
                  <a:close/>
                </a:path>
              </a:pathLst>
            </a:custGeom>
            <a:solidFill>
              <a:srgbClr val="304543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8073" y="2526097"/>
            <a:ext cx="6053399" cy="60533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04630" y="352946"/>
            <a:ext cx="9316242" cy="102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Times Neue Roman"/>
              </a:rPr>
              <a:t>What can be done?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214575" y="1470322"/>
            <a:ext cx="13412686" cy="74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060"/>
              </a:lnSpc>
              <a:spcBef>
                <a:spcPct val="0"/>
              </a:spcBef>
            </a:pPr>
            <a:r>
              <a:rPr lang="en-US" sz="4328">
                <a:solidFill>
                  <a:srgbClr val="000000"/>
                </a:solidFill>
                <a:latin typeface="Times Neue Roman"/>
              </a:rPr>
              <a:t>Earth Guardians Bangalore Non-profit organization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64784" y="3146506"/>
            <a:ext cx="9719594" cy="476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8"/>
              </a:lnSpc>
            </a:pPr>
            <a:r>
              <a:rPr lang="en-US" sz="2992" dirty="0">
                <a:solidFill>
                  <a:srgbClr val="000000"/>
                </a:solidFill>
                <a:latin typeface="Canva Sans 1"/>
              </a:rPr>
              <a:t>It is a Non-profit organization founded by me for spreading awareness &amp; education on climate change and environmental issues locally &amp; globally. I will use this platform to spread awareness on my research about diets and their impact on biodiversity, how to lead a sustainable lifestyle. Earth Guardians Bangalore is a youth-led community, where I document green spaces, volunteer and educate through "Eco-modules".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89740"/>
            <a:ext cx="18288000" cy="1411968"/>
            <a:chOff x="0" y="0"/>
            <a:chExt cx="6186311" cy="477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477629"/>
            </a:xfrm>
            <a:custGeom>
              <a:avLst/>
              <a:gdLst/>
              <a:ahLst/>
              <a:cxnLst/>
              <a:rect l="l" t="t" r="r" b="b"/>
              <a:pathLst>
                <a:path w="6186311" h="477629">
                  <a:moveTo>
                    <a:pt x="0" y="0"/>
                  </a:moveTo>
                  <a:lnTo>
                    <a:pt x="6186311" y="0"/>
                  </a:lnTo>
                  <a:lnTo>
                    <a:pt x="6186311" y="477629"/>
                  </a:lnTo>
                  <a:lnTo>
                    <a:pt x="0" y="477629"/>
                  </a:lnTo>
                  <a:close/>
                </a:path>
              </a:pathLst>
            </a:custGeom>
            <a:solidFill>
              <a:srgbClr val="30454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792912" y="924959"/>
            <a:ext cx="6604427" cy="481900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32663" y="97273"/>
            <a:ext cx="5831718" cy="1493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77"/>
              </a:lnSpc>
              <a:spcBef>
                <a:spcPct val="0"/>
              </a:spcBef>
            </a:pPr>
            <a:r>
              <a:rPr lang="en-US" sz="8840">
                <a:solidFill>
                  <a:srgbClr val="000000"/>
                </a:solidFill>
                <a:latin typeface="Times Neue Roman"/>
              </a:rPr>
              <a:t>Introduction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8406" y="2142492"/>
            <a:ext cx="17345005" cy="4556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9"/>
              </a:lnSpc>
            </a:pPr>
            <a:r>
              <a:rPr lang="en-US" sz="4000" dirty="0">
                <a:solidFill>
                  <a:srgbClr val="000000"/>
                </a:solidFill>
                <a:latin typeface="Canva Sans 1"/>
              </a:rPr>
              <a:t>1.)  We grow different crops such as grains, pulses, vegetables, fruits through agriculture to feed our ever growing human population.</a:t>
            </a:r>
          </a:p>
          <a:p>
            <a:pPr algn="ctr">
              <a:lnSpc>
                <a:spcPts val="5969"/>
              </a:lnSpc>
            </a:pPr>
            <a:r>
              <a:rPr lang="en-US" sz="4000" dirty="0">
                <a:solidFill>
                  <a:srgbClr val="000000"/>
                </a:solidFill>
                <a:latin typeface="Canva Sans 1"/>
              </a:rPr>
              <a:t>2.) We will also understand how our diets and agriculture affect the environment and the health of the person that consumes the diet.</a:t>
            </a:r>
          </a:p>
          <a:p>
            <a:pPr algn="ctr">
              <a:lnSpc>
                <a:spcPts val="5969"/>
              </a:lnSpc>
            </a:pPr>
            <a:r>
              <a:rPr lang="en-US" sz="4000" dirty="0">
                <a:solidFill>
                  <a:srgbClr val="000000"/>
                </a:solidFill>
                <a:latin typeface="Canva Sans 1"/>
              </a:rPr>
              <a:t>3.) We will explore other environmentally friendly agricultural methods such as food forestry and permaculture.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546" b="17092"/>
          <a:stretch>
            <a:fillRect/>
          </a:stretch>
        </p:blipFill>
        <p:spPr>
          <a:xfrm>
            <a:off x="12562272" y="889289"/>
            <a:ext cx="5286354" cy="52413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23080"/>
          <a:stretch>
            <a:fillRect/>
          </a:stretch>
        </p:blipFill>
        <p:spPr>
          <a:xfrm>
            <a:off x="363016" y="889289"/>
            <a:ext cx="5519910" cy="56611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24623" b="9556"/>
          <a:stretch>
            <a:fillRect/>
          </a:stretch>
        </p:blipFill>
        <p:spPr>
          <a:xfrm>
            <a:off x="6231906" y="889289"/>
            <a:ext cx="5824188" cy="52413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6479" t="10169" b="21358"/>
          <a:stretch>
            <a:fillRect/>
          </a:stretch>
        </p:blipFill>
        <p:spPr>
          <a:xfrm>
            <a:off x="6231906" y="6550441"/>
            <a:ext cx="6330366" cy="34761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t="26122" b="17214"/>
          <a:stretch>
            <a:fillRect/>
          </a:stretch>
        </p:blipFill>
        <p:spPr>
          <a:xfrm>
            <a:off x="12844396" y="6398155"/>
            <a:ext cx="5004230" cy="37807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l="18589" t="27372" b="10396"/>
          <a:stretch>
            <a:fillRect/>
          </a:stretch>
        </p:blipFill>
        <p:spPr>
          <a:xfrm>
            <a:off x="426247" y="6861998"/>
            <a:ext cx="5519910" cy="316461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-45227"/>
            <a:ext cx="16230600" cy="88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4"/>
              </a:lnSpc>
            </a:pPr>
            <a:r>
              <a:rPr lang="en-US" sz="5196">
                <a:solidFill>
                  <a:srgbClr val="000000"/>
                </a:solidFill>
                <a:latin typeface="Times Neue Roman"/>
              </a:rPr>
              <a:t>100+ hours of Volunteering  &amp; community service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92912" y="924959"/>
            <a:ext cx="6604427" cy="481900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11832"/>
          <a:stretch>
            <a:fillRect/>
          </a:stretch>
        </p:blipFill>
        <p:spPr>
          <a:xfrm>
            <a:off x="467571" y="1846408"/>
            <a:ext cx="3409680" cy="81847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r="8098"/>
          <a:stretch>
            <a:fillRect/>
          </a:stretch>
        </p:blipFill>
        <p:spPr>
          <a:xfrm>
            <a:off x="12983494" y="2328272"/>
            <a:ext cx="4963211" cy="25517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06881" y="5938765"/>
            <a:ext cx="8352763" cy="39466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03939" y="1846408"/>
            <a:ext cx="8455704" cy="38975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l="34164" r="26673"/>
          <a:stretch>
            <a:fillRect/>
          </a:stretch>
        </p:blipFill>
        <p:spPr>
          <a:xfrm>
            <a:off x="13571604" y="5464585"/>
            <a:ext cx="3687696" cy="43403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14650" y="115742"/>
            <a:ext cx="15030263" cy="173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4"/>
              </a:lnSpc>
              <a:spcBef>
                <a:spcPct val="0"/>
              </a:spcBef>
            </a:pPr>
            <a:r>
              <a:rPr lang="en-US" sz="5352">
                <a:solidFill>
                  <a:srgbClr val="000000"/>
                </a:solidFill>
                <a:latin typeface="Times Neue Roman"/>
              </a:rPr>
              <a:t>Awareness program on Nutrition &amp; waste management in Government school, Arekere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89740"/>
            <a:ext cx="18288000" cy="1411968"/>
            <a:chOff x="0" y="0"/>
            <a:chExt cx="6186311" cy="477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477629"/>
            </a:xfrm>
            <a:custGeom>
              <a:avLst/>
              <a:gdLst/>
              <a:ahLst/>
              <a:cxnLst/>
              <a:rect l="l" t="t" r="r" b="b"/>
              <a:pathLst>
                <a:path w="6186311" h="477629">
                  <a:moveTo>
                    <a:pt x="0" y="0"/>
                  </a:moveTo>
                  <a:lnTo>
                    <a:pt x="6186311" y="0"/>
                  </a:lnTo>
                  <a:lnTo>
                    <a:pt x="6186311" y="477629"/>
                  </a:lnTo>
                  <a:lnTo>
                    <a:pt x="0" y="477629"/>
                  </a:lnTo>
                  <a:close/>
                </a:path>
              </a:pathLst>
            </a:custGeom>
            <a:solidFill>
              <a:srgbClr val="304543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1936" t="15676" r="12820" b="5306"/>
          <a:stretch>
            <a:fillRect/>
          </a:stretch>
        </p:blipFill>
        <p:spPr>
          <a:xfrm>
            <a:off x="1324878" y="3429729"/>
            <a:ext cx="6236736" cy="43052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5109" t="15920" r="16333" b="6191"/>
          <a:stretch>
            <a:fillRect/>
          </a:stretch>
        </p:blipFill>
        <p:spPr>
          <a:xfrm>
            <a:off x="10025365" y="3429729"/>
            <a:ext cx="5682573" cy="424383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0681" y="8499"/>
            <a:ext cx="14424287" cy="102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Times Neue Roman"/>
              </a:rPr>
              <a:t>An interesting finding on research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0681" y="1240994"/>
            <a:ext cx="7985131" cy="1034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1"/>
              </a:lnSpc>
            </a:pPr>
            <a:r>
              <a:rPr lang="en-US" sz="3015">
                <a:solidFill>
                  <a:srgbClr val="000000"/>
                </a:solidFill>
                <a:latin typeface="Canva Sans 1"/>
              </a:rPr>
              <a:t>Q1.) Do you think research is only for solving big problems?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88186" y="1240994"/>
            <a:ext cx="7571114" cy="1572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3040">
                <a:solidFill>
                  <a:srgbClr val="000000"/>
                </a:solidFill>
                <a:latin typeface="Canva Sans 1"/>
              </a:rPr>
              <a:t>Q2.) Do you think research can solve day-to-day problems that relate to you, me &amp; everyone 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89740"/>
            <a:ext cx="18288000" cy="1411968"/>
            <a:chOff x="0" y="0"/>
            <a:chExt cx="6186311" cy="477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477629"/>
            </a:xfrm>
            <a:custGeom>
              <a:avLst/>
              <a:gdLst/>
              <a:ahLst/>
              <a:cxnLst/>
              <a:rect l="l" t="t" r="r" b="b"/>
              <a:pathLst>
                <a:path w="6186311" h="477629">
                  <a:moveTo>
                    <a:pt x="0" y="0"/>
                  </a:moveTo>
                  <a:lnTo>
                    <a:pt x="6186311" y="0"/>
                  </a:lnTo>
                  <a:lnTo>
                    <a:pt x="6186311" y="477629"/>
                  </a:lnTo>
                  <a:lnTo>
                    <a:pt x="0" y="477629"/>
                  </a:lnTo>
                  <a:close/>
                </a:path>
              </a:pathLst>
            </a:custGeom>
            <a:solidFill>
              <a:srgbClr val="304543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81994" y="420689"/>
            <a:ext cx="8362006" cy="974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95"/>
              </a:lnSpc>
              <a:spcBef>
                <a:spcPct val="0"/>
              </a:spcBef>
            </a:pPr>
            <a:r>
              <a:rPr lang="en-US" sz="6139">
                <a:solidFill>
                  <a:srgbClr val="000000"/>
                </a:solidFill>
                <a:latin typeface="Times Neue Roman"/>
              </a:rPr>
              <a:t>Acknowledgements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7724" y="1556850"/>
            <a:ext cx="17172553" cy="710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1"/>
              </a:rPr>
              <a:t>I would like to thank IISc for providing me this opportunity to share my insights.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Canva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1"/>
              </a:rPr>
              <a:t>A very huge thank you to D. Saravanan sir from Aranya forest and Sanctuary for coordinating with me throughout the project and giving first hand data and insights.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Canva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1"/>
              </a:rPr>
              <a:t> Thanks to our director Dr. Seema Goel ma'am and management.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Canva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1"/>
              </a:rPr>
              <a:t>A huge thank you to Gayathri ma'am for guiding me with my project. 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Canva Sans 1"/>
            </a:endParaR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1"/>
              </a:rPr>
              <a:t>A special mention and thank you to everyone who took part in the survey &amp; interactions 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89740"/>
            <a:ext cx="18288000" cy="1411968"/>
            <a:chOff x="0" y="0"/>
            <a:chExt cx="6186311" cy="477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477629"/>
            </a:xfrm>
            <a:custGeom>
              <a:avLst/>
              <a:gdLst/>
              <a:ahLst/>
              <a:cxnLst/>
              <a:rect l="l" t="t" r="r" b="b"/>
              <a:pathLst>
                <a:path w="6186311" h="477629">
                  <a:moveTo>
                    <a:pt x="0" y="0"/>
                  </a:moveTo>
                  <a:lnTo>
                    <a:pt x="6186311" y="0"/>
                  </a:lnTo>
                  <a:lnTo>
                    <a:pt x="6186311" y="477629"/>
                  </a:lnTo>
                  <a:lnTo>
                    <a:pt x="0" y="477629"/>
                  </a:lnTo>
                  <a:close/>
                </a:path>
              </a:pathLst>
            </a:custGeom>
            <a:solidFill>
              <a:srgbClr val="304543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85631" y="173775"/>
            <a:ext cx="4222303" cy="1538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Times Neue Roman"/>
              </a:rPr>
              <a:t>Sources: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1334" y="2456116"/>
            <a:ext cx="18153499" cy="528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4"/>
              </a:lnSpc>
            </a:pPr>
            <a:r>
              <a:rPr lang="en-US" sz="4346">
                <a:solidFill>
                  <a:srgbClr val="000000"/>
                </a:solidFill>
                <a:latin typeface="Canva Sans 1"/>
              </a:rPr>
              <a:t>https://www.nhp.gov.in/healthlyliving/healthy-diet</a:t>
            </a:r>
          </a:p>
          <a:p>
            <a:pPr algn="ctr">
              <a:lnSpc>
                <a:spcPts val="6084"/>
              </a:lnSpc>
            </a:pPr>
            <a:r>
              <a:rPr lang="en-US" sz="4346">
                <a:solidFill>
                  <a:srgbClr val="000000"/>
                </a:solidFill>
                <a:latin typeface="Canva Sans 1"/>
              </a:rPr>
              <a:t>https://www.fao.org/home/en</a:t>
            </a:r>
          </a:p>
          <a:p>
            <a:pPr algn="ctr">
              <a:lnSpc>
                <a:spcPts val="6084"/>
              </a:lnSpc>
            </a:pPr>
            <a:r>
              <a:rPr lang="en-US" sz="4346">
                <a:solidFill>
                  <a:srgbClr val="000000"/>
                </a:solidFill>
                <a:latin typeface="Canva Sans 1"/>
              </a:rPr>
              <a:t>https://www.earthguardians.org/</a:t>
            </a:r>
          </a:p>
          <a:p>
            <a:pPr algn="ctr">
              <a:lnSpc>
                <a:spcPts val="6084"/>
              </a:lnSpc>
            </a:pPr>
            <a:r>
              <a:rPr lang="en-US" sz="4346">
                <a:solidFill>
                  <a:srgbClr val="000000"/>
                </a:solidFill>
                <a:latin typeface="Canva Sans 1"/>
              </a:rPr>
              <a:t>https://www.ncbi.nlm.nih.gov/pmc/articles/PMC2805147/</a:t>
            </a:r>
          </a:p>
          <a:p>
            <a:pPr algn="ctr">
              <a:lnSpc>
                <a:spcPts val="6084"/>
              </a:lnSpc>
            </a:pPr>
            <a:r>
              <a:rPr lang="en-US" sz="4346">
                <a:solidFill>
                  <a:srgbClr val="000000"/>
                </a:solidFill>
                <a:latin typeface="Canva Sans 1"/>
              </a:rPr>
              <a:t>https://www.unepfi.org/industries/banking/guidance-on-biodiversity-target-setting/</a:t>
            </a:r>
          </a:p>
          <a:p>
            <a:pPr algn="ctr">
              <a:lnSpc>
                <a:spcPts val="6084"/>
              </a:lnSpc>
            </a:pPr>
            <a:r>
              <a:rPr lang="en-US" sz="4346">
                <a:solidFill>
                  <a:srgbClr val="000000"/>
                </a:solidFill>
                <a:latin typeface="Canva Sans 1"/>
              </a:rPr>
              <a:t>http://www.forests.ap.gov.in/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89740"/>
            <a:ext cx="18288000" cy="1411968"/>
            <a:chOff x="0" y="0"/>
            <a:chExt cx="6186311" cy="477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477629"/>
            </a:xfrm>
            <a:custGeom>
              <a:avLst/>
              <a:gdLst/>
              <a:ahLst/>
              <a:cxnLst/>
              <a:rect l="l" t="t" r="r" b="b"/>
              <a:pathLst>
                <a:path w="6186311" h="477629">
                  <a:moveTo>
                    <a:pt x="0" y="0"/>
                  </a:moveTo>
                  <a:lnTo>
                    <a:pt x="6186311" y="0"/>
                  </a:lnTo>
                  <a:lnTo>
                    <a:pt x="6186311" y="477629"/>
                  </a:lnTo>
                  <a:lnTo>
                    <a:pt x="0" y="477629"/>
                  </a:lnTo>
                  <a:close/>
                </a:path>
              </a:pathLst>
            </a:custGeom>
            <a:solidFill>
              <a:srgbClr val="304543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29953" b="31619"/>
          <a:stretch>
            <a:fillRect/>
          </a:stretch>
        </p:blipFill>
        <p:spPr>
          <a:xfrm>
            <a:off x="2873671" y="1249322"/>
            <a:ext cx="11962640" cy="735503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36041" y="229121"/>
            <a:ext cx="9316242" cy="102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Times Neue Roman"/>
              </a:rPr>
              <a:t>Area of Study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89740"/>
            <a:ext cx="18288000" cy="1411968"/>
            <a:chOff x="0" y="0"/>
            <a:chExt cx="6186311" cy="477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477629"/>
            </a:xfrm>
            <a:custGeom>
              <a:avLst/>
              <a:gdLst/>
              <a:ahLst/>
              <a:cxnLst/>
              <a:rect l="l" t="t" r="r" b="b"/>
              <a:pathLst>
                <a:path w="6186311" h="477629">
                  <a:moveTo>
                    <a:pt x="0" y="0"/>
                  </a:moveTo>
                  <a:lnTo>
                    <a:pt x="6186311" y="0"/>
                  </a:lnTo>
                  <a:lnTo>
                    <a:pt x="6186311" y="477629"/>
                  </a:lnTo>
                  <a:lnTo>
                    <a:pt x="0" y="477629"/>
                  </a:lnTo>
                  <a:close/>
                </a:path>
              </a:pathLst>
            </a:custGeom>
            <a:solidFill>
              <a:srgbClr val="304543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978545" y="1837485"/>
            <a:ext cx="16280755" cy="6399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38"/>
              </a:lnSpc>
            </a:pPr>
            <a:r>
              <a:rPr lang="en-US" sz="4527">
                <a:solidFill>
                  <a:srgbClr val="000000"/>
                </a:solidFill>
                <a:latin typeface="Canva Sans 1"/>
              </a:rPr>
              <a:t>1.) To study the impact of diversified and non-diversified diets on the environment and</a:t>
            </a:r>
          </a:p>
          <a:p>
            <a:pPr algn="ctr">
              <a:lnSpc>
                <a:spcPts val="6338"/>
              </a:lnSpc>
            </a:pPr>
            <a:r>
              <a:rPr lang="en-US" sz="4527">
                <a:solidFill>
                  <a:srgbClr val="000000"/>
                </a:solidFill>
                <a:latin typeface="Canva Sans 1"/>
              </a:rPr>
              <a:t> overall health by assessing and quantifying the impact based on set criteria.</a:t>
            </a:r>
          </a:p>
          <a:p>
            <a:pPr algn="ctr">
              <a:lnSpc>
                <a:spcPts val="6338"/>
              </a:lnSpc>
            </a:pPr>
            <a:r>
              <a:rPr lang="en-US" sz="4527">
                <a:solidFill>
                  <a:srgbClr val="000000"/>
                </a:solidFill>
                <a:latin typeface="Canva Sans 1"/>
              </a:rPr>
              <a:t>2.) Exploring viable alternatives to commercial agriculture such as food forestry &amp; permaculture. </a:t>
            </a:r>
          </a:p>
          <a:p>
            <a:pPr algn="ctr">
              <a:lnSpc>
                <a:spcPts val="6338"/>
              </a:lnSpc>
            </a:pPr>
            <a:r>
              <a:rPr lang="en-US" sz="4527">
                <a:solidFill>
                  <a:srgbClr val="000000"/>
                </a:solidFill>
                <a:latin typeface="Canva Sans 1"/>
              </a:rPr>
              <a:t>3.) To create awareness on nutrition and environmental conservation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3149" y="390372"/>
            <a:ext cx="10496708" cy="114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95"/>
              </a:lnSpc>
              <a:spcBef>
                <a:spcPct val="0"/>
              </a:spcBef>
            </a:pPr>
            <a:r>
              <a:rPr lang="en-US" sz="7210">
                <a:solidFill>
                  <a:srgbClr val="000000"/>
                </a:solidFill>
                <a:latin typeface="Times Neue Roman"/>
              </a:rPr>
              <a:t>Objectives: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89740"/>
            <a:ext cx="18288000" cy="1411968"/>
            <a:chOff x="0" y="0"/>
            <a:chExt cx="6186311" cy="477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477629"/>
            </a:xfrm>
            <a:custGeom>
              <a:avLst/>
              <a:gdLst/>
              <a:ahLst/>
              <a:cxnLst/>
              <a:rect l="l" t="t" r="r" b="b"/>
              <a:pathLst>
                <a:path w="6186311" h="477629">
                  <a:moveTo>
                    <a:pt x="0" y="0"/>
                  </a:moveTo>
                  <a:lnTo>
                    <a:pt x="6186311" y="0"/>
                  </a:lnTo>
                  <a:lnTo>
                    <a:pt x="6186311" y="477629"/>
                  </a:lnTo>
                  <a:lnTo>
                    <a:pt x="0" y="477629"/>
                  </a:lnTo>
                  <a:close/>
                </a:path>
              </a:pathLst>
            </a:custGeom>
            <a:solidFill>
              <a:srgbClr val="304543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71600" y="1562100"/>
            <a:ext cx="16154400" cy="5250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93"/>
              </a:lnSpc>
            </a:pPr>
            <a:r>
              <a:rPr lang="en-US" sz="4923" dirty="0">
                <a:solidFill>
                  <a:srgbClr val="000000"/>
                </a:solidFill>
                <a:latin typeface="Canva Sans 1"/>
              </a:rPr>
              <a:t>1.) An online survey with Urban respondents </a:t>
            </a:r>
          </a:p>
          <a:p>
            <a:pPr>
              <a:lnSpc>
                <a:spcPts val="6893"/>
              </a:lnSpc>
            </a:pPr>
            <a:r>
              <a:rPr lang="en-US" sz="4923" dirty="0">
                <a:solidFill>
                  <a:srgbClr val="000000"/>
                </a:solidFill>
                <a:latin typeface="Canva Sans 1"/>
              </a:rPr>
              <a:t>2.) Rural area survey &amp; interaction</a:t>
            </a:r>
          </a:p>
          <a:p>
            <a:pPr>
              <a:lnSpc>
                <a:spcPts val="6893"/>
              </a:lnSpc>
            </a:pPr>
            <a:r>
              <a:rPr lang="en-US" sz="4923" dirty="0">
                <a:solidFill>
                  <a:srgbClr val="000000"/>
                </a:solidFill>
                <a:latin typeface="Canva Sans 1"/>
              </a:rPr>
              <a:t>      (In Rural villages of TN, KA &amp; AP)</a:t>
            </a:r>
          </a:p>
          <a:p>
            <a:pPr>
              <a:lnSpc>
                <a:spcPts val="6893"/>
              </a:lnSpc>
            </a:pPr>
            <a:r>
              <a:rPr lang="en-US" sz="4923" dirty="0">
                <a:solidFill>
                  <a:srgbClr val="000000"/>
                </a:solidFill>
                <a:latin typeface="Canva Sans 1"/>
              </a:rPr>
              <a:t>3.) Biodiversity &amp; environmental status of </a:t>
            </a:r>
            <a:r>
              <a:rPr lang="en-US" sz="4923" dirty="0" err="1">
                <a:solidFill>
                  <a:srgbClr val="000000"/>
                </a:solidFill>
                <a:latin typeface="Canva Sans 1"/>
              </a:rPr>
              <a:t>Aranya</a:t>
            </a:r>
            <a:r>
              <a:rPr lang="en-US" sz="4923" dirty="0">
                <a:solidFill>
                  <a:srgbClr val="000000"/>
                </a:solidFill>
                <a:latin typeface="Canva Sans 1"/>
              </a:rPr>
              <a:t>    </a:t>
            </a:r>
          </a:p>
          <a:p>
            <a:pPr>
              <a:lnSpc>
                <a:spcPts val="6893"/>
              </a:lnSpc>
            </a:pPr>
            <a:r>
              <a:rPr lang="en-US" sz="4923" dirty="0">
                <a:solidFill>
                  <a:srgbClr val="000000"/>
                </a:solidFill>
                <a:latin typeface="Canva Sans 1"/>
              </a:rPr>
              <a:t>      forest &amp; Sanctuary data through official sources </a:t>
            </a:r>
          </a:p>
          <a:p>
            <a:pPr algn="ctr">
              <a:lnSpc>
                <a:spcPts val="6893"/>
              </a:lnSpc>
            </a:pPr>
            <a:endParaRPr lang="en-US" sz="4923" dirty="0">
              <a:solidFill>
                <a:srgbClr val="000000"/>
              </a:solidFill>
              <a:latin typeface="Canva Sans 1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0261" y="96626"/>
            <a:ext cx="10895217" cy="119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78"/>
              </a:lnSpc>
              <a:spcBef>
                <a:spcPct val="0"/>
              </a:spcBef>
            </a:pPr>
            <a:r>
              <a:rPr lang="en-US" sz="7484">
                <a:solidFill>
                  <a:srgbClr val="000000"/>
                </a:solidFill>
                <a:latin typeface="Times Neue Roman"/>
              </a:rPr>
              <a:t>Methods for data collection: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89740"/>
            <a:ext cx="18288000" cy="1411968"/>
            <a:chOff x="0" y="0"/>
            <a:chExt cx="6186311" cy="477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477629"/>
            </a:xfrm>
            <a:custGeom>
              <a:avLst/>
              <a:gdLst/>
              <a:ahLst/>
              <a:cxnLst/>
              <a:rect l="l" t="t" r="r" b="b"/>
              <a:pathLst>
                <a:path w="6186311" h="477629">
                  <a:moveTo>
                    <a:pt x="0" y="0"/>
                  </a:moveTo>
                  <a:lnTo>
                    <a:pt x="6186311" y="0"/>
                  </a:lnTo>
                  <a:lnTo>
                    <a:pt x="6186311" y="477629"/>
                  </a:lnTo>
                  <a:lnTo>
                    <a:pt x="0" y="477629"/>
                  </a:lnTo>
                  <a:close/>
                </a:path>
              </a:pathLst>
            </a:custGeom>
            <a:solidFill>
              <a:srgbClr val="304543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60563" y="2528808"/>
            <a:ext cx="17346437" cy="5068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68"/>
              </a:lnSpc>
            </a:pPr>
            <a:r>
              <a:rPr lang="en-US" sz="4048" dirty="0">
                <a:solidFill>
                  <a:srgbClr val="000000"/>
                </a:solidFill>
                <a:latin typeface="Canva Sans 1"/>
              </a:rPr>
              <a:t>Criteria:</a:t>
            </a:r>
          </a:p>
          <a:p>
            <a:pPr>
              <a:lnSpc>
                <a:spcPts val="5668"/>
              </a:lnSpc>
            </a:pPr>
            <a:r>
              <a:rPr lang="en-US" sz="4048" dirty="0">
                <a:solidFill>
                  <a:srgbClr val="000000"/>
                </a:solidFill>
                <a:latin typeface="Canva Sans 1"/>
              </a:rPr>
              <a:t>1.) Contains less then or equal to 50% grains, pulses and cereals.</a:t>
            </a:r>
          </a:p>
          <a:p>
            <a:pPr algn="ctr">
              <a:lnSpc>
                <a:spcPts val="5668"/>
              </a:lnSpc>
            </a:pPr>
            <a:r>
              <a:rPr lang="en-US" sz="4048" dirty="0">
                <a:solidFill>
                  <a:srgbClr val="000000"/>
                </a:solidFill>
                <a:latin typeface="Canva Sans 1"/>
              </a:rPr>
              <a:t>2.) Consists of 20 % seasonal and local produce like vegetables, fruits.</a:t>
            </a:r>
          </a:p>
          <a:p>
            <a:pPr>
              <a:lnSpc>
                <a:spcPts val="5668"/>
              </a:lnSpc>
            </a:pPr>
            <a:r>
              <a:rPr lang="en-US" sz="4048" dirty="0">
                <a:solidFill>
                  <a:srgbClr val="000000"/>
                </a:solidFill>
                <a:latin typeface="Canva Sans 1"/>
              </a:rPr>
              <a:t>3.) Doesn't have more than 30% of food which is highly refined or </a:t>
            </a:r>
          </a:p>
          <a:p>
            <a:pPr>
              <a:lnSpc>
                <a:spcPts val="5668"/>
              </a:lnSpc>
            </a:pPr>
            <a:r>
              <a:rPr lang="en-US" sz="4048" dirty="0">
                <a:solidFill>
                  <a:srgbClr val="000000"/>
                </a:solidFill>
                <a:latin typeface="Canva Sans 1"/>
              </a:rPr>
              <a:t>       processed.</a:t>
            </a:r>
          </a:p>
          <a:p>
            <a:pPr>
              <a:lnSpc>
                <a:spcPts val="5668"/>
              </a:lnSpc>
            </a:pPr>
            <a:r>
              <a:rPr lang="en-US" sz="4048" dirty="0">
                <a:solidFill>
                  <a:srgbClr val="000000"/>
                </a:solidFill>
                <a:latin typeface="Canva Sans 1"/>
              </a:rPr>
              <a:t>4.) Contains an adequate amount of essential nutrients like dietary </a:t>
            </a:r>
          </a:p>
          <a:p>
            <a:pPr>
              <a:lnSpc>
                <a:spcPts val="5668"/>
              </a:lnSpc>
            </a:pPr>
            <a:r>
              <a:rPr lang="en-US" sz="4048" dirty="0">
                <a:solidFill>
                  <a:srgbClr val="000000"/>
                </a:solidFill>
                <a:latin typeface="Canva Sans 1"/>
              </a:rPr>
              <a:t>      fiber, vegetables &amp; fruits, complex carbs and others.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8530" y="221395"/>
            <a:ext cx="17182803" cy="115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82"/>
              </a:lnSpc>
              <a:spcBef>
                <a:spcPct val="0"/>
              </a:spcBef>
            </a:pPr>
            <a:r>
              <a:rPr lang="en-US" sz="7272">
                <a:solidFill>
                  <a:srgbClr val="000000"/>
                </a:solidFill>
                <a:latin typeface="Times Neue Roman"/>
              </a:rPr>
              <a:t>What makes a diet "nutritious"? Guidelines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39238" y="4823075"/>
            <a:ext cx="9525" cy="57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2396715" y="1668652"/>
            <a:ext cx="13259954" cy="574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2"/>
              </a:rPr>
              <a:t>Source: https://www.nhp.gov.in/healthlyliving/healthy-diet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28446" y="207132"/>
            <a:ext cx="14581213" cy="117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58"/>
              </a:lnSpc>
              <a:spcBef>
                <a:spcPct val="0"/>
              </a:spcBef>
            </a:pPr>
            <a:r>
              <a:rPr lang="en-US" sz="7399">
                <a:solidFill>
                  <a:srgbClr val="000000"/>
                </a:solidFill>
                <a:latin typeface="Times Neue Roman"/>
              </a:rPr>
              <a:t>Studying the impact of diets on Health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8889740"/>
            <a:ext cx="18288000" cy="1411968"/>
            <a:chOff x="0" y="0"/>
            <a:chExt cx="6186311" cy="4776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86311" cy="477629"/>
            </a:xfrm>
            <a:custGeom>
              <a:avLst/>
              <a:gdLst/>
              <a:ahLst/>
              <a:cxnLst/>
              <a:rect l="l" t="t" r="r" b="b"/>
              <a:pathLst>
                <a:path w="6186311" h="477629">
                  <a:moveTo>
                    <a:pt x="0" y="0"/>
                  </a:moveTo>
                  <a:lnTo>
                    <a:pt x="6186311" y="0"/>
                  </a:lnTo>
                  <a:lnTo>
                    <a:pt x="6186311" y="477629"/>
                  </a:lnTo>
                  <a:lnTo>
                    <a:pt x="0" y="477629"/>
                  </a:lnTo>
                  <a:close/>
                </a:path>
              </a:pathLst>
            </a:custGeom>
            <a:solidFill>
              <a:srgbClr val="30454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719647" y="2972360"/>
            <a:ext cx="15349153" cy="3531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Canva Sans 1"/>
              </a:rPr>
              <a:t> Criteria:</a:t>
            </a:r>
          </a:p>
          <a:p>
            <a:pPr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Canva Sans 1"/>
              </a:rPr>
              <a:t>1.) Any history of chronic illness </a:t>
            </a:r>
          </a:p>
          <a:p>
            <a:pPr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Canva Sans 1"/>
              </a:rPr>
              <a:t>2.) Physical mobility </a:t>
            </a:r>
          </a:p>
          <a:p>
            <a:pPr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Canva Sans 1"/>
              </a:rPr>
              <a:t>3.) Mental health &amp; emotional well-being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28446" y="7397205"/>
            <a:ext cx="15016467" cy="1165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</a:pPr>
            <a:r>
              <a:rPr lang="en-US" sz="3420">
                <a:solidFill>
                  <a:srgbClr val="000000"/>
                </a:solidFill>
                <a:latin typeface="Canva Sans 1"/>
              </a:rPr>
              <a:t>Note: We use the above criteria as a metric to compare &amp; contrast our findings and results.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2898" y="1505206"/>
            <a:ext cx="7246155" cy="57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2"/>
              </a:rPr>
              <a:t>Age group surveyed: 15 to 70 years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89740"/>
            <a:ext cx="18288000" cy="1411968"/>
            <a:chOff x="0" y="0"/>
            <a:chExt cx="6186311" cy="477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477629"/>
            </a:xfrm>
            <a:custGeom>
              <a:avLst/>
              <a:gdLst/>
              <a:ahLst/>
              <a:cxnLst/>
              <a:rect l="l" t="t" r="r" b="b"/>
              <a:pathLst>
                <a:path w="6186311" h="477629">
                  <a:moveTo>
                    <a:pt x="0" y="0"/>
                  </a:moveTo>
                  <a:lnTo>
                    <a:pt x="6186311" y="0"/>
                  </a:lnTo>
                  <a:lnTo>
                    <a:pt x="6186311" y="477629"/>
                  </a:lnTo>
                  <a:lnTo>
                    <a:pt x="0" y="477629"/>
                  </a:lnTo>
                  <a:close/>
                </a:path>
              </a:pathLst>
            </a:custGeom>
            <a:solidFill>
              <a:srgbClr val="30454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792912" y="924959"/>
            <a:ext cx="6604427" cy="481900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4968" t="16798" r="20318" b="17689"/>
          <a:stretch>
            <a:fillRect/>
          </a:stretch>
        </p:blipFill>
        <p:spPr>
          <a:xfrm>
            <a:off x="106933" y="2986640"/>
            <a:ext cx="6482241" cy="43137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5930" t="14662" r="19194" b="14662"/>
          <a:stretch>
            <a:fillRect/>
          </a:stretch>
        </p:blipFill>
        <p:spPr>
          <a:xfrm>
            <a:off x="12162676" y="2986640"/>
            <a:ext cx="6085546" cy="43137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5197" t="19168" r="3464"/>
          <a:stretch>
            <a:fillRect/>
          </a:stretch>
        </p:blipFill>
        <p:spPr>
          <a:xfrm>
            <a:off x="6836484" y="3757857"/>
            <a:ext cx="5078882" cy="337102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326844" y="206774"/>
            <a:ext cx="11332881" cy="1096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8"/>
              </a:lnSpc>
              <a:spcBef>
                <a:spcPct val="0"/>
              </a:spcBef>
            </a:pPr>
            <a:r>
              <a:rPr lang="en-US" sz="6877">
                <a:solidFill>
                  <a:srgbClr val="000000"/>
                </a:solidFill>
                <a:latin typeface="Times Neue Roman"/>
              </a:rPr>
              <a:t>Results &amp; Data Analysis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2609" y="1655758"/>
            <a:ext cx="16214018" cy="921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2667">
                <a:solidFill>
                  <a:srgbClr val="000000"/>
                </a:solidFill>
                <a:latin typeface="Canva Sans 1"/>
              </a:rPr>
              <a:t>After acquiring the data through reliable sources, which was done In-person it was constituted together as the following: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30669" y="7653860"/>
            <a:ext cx="2834769" cy="1056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6"/>
              </a:lnSpc>
            </a:pPr>
            <a:r>
              <a:rPr lang="en-US" sz="3033">
                <a:solidFill>
                  <a:srgbClr val="000000"/>
                </a:solidFill>
                <a:latin typeface="Canva Sans 1"/>
              </a:rPr>
              <a:t>Diversified diet</a:t>
            </a:r>
          </a:p>
          <a:p>
            <a:pPr algn="ctr">
              <a:lnSpc>
                <a:spcPts val="4246"/>
              </a:lnSpc>
            </a:pPr>
            <a:r>
              <a:rPr lang="en-US" sz="3033">
                <a:solidFill>
                  <a:srgbClr val="000000"/>
                </a:solidFill>
                <a:latin typeface="Canva Sans 1"/>
              </a:rPr>
              <a:t>Rural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92912" y="7663385"/>
            <a:ext cx="4960624" cy="1007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6"/>
              </a:lnSpc>
            </a:pPr>
            <a:r>
              <a:rPr lang="en-US" sz="2912">
                <a:solidFill>
                  <a:srgbClr val="000000"/>
                </a:solidFill>
                <a:latin typeface="Canva Sans 1"/>
              </a:rPr>
              <a:t>Non-diversified diet</a:t>
            </a:r>
          </a:p>
          <a:p>
            <a:pPr algn="ctr">
              <a:lnSpc>
                <a:spcPts val="4076"/>
              </a:lnSpc>
            </a:pPr>
            <a:r>
              <a:rPr lang="en-US" sz="2912">
                <a:solidFill>
                  <a:srgbClr val="000000"/>
                </a:solidFill>
                <a:latin typeface="Canva Sans 1"/>
              </a:rPr>
              <a:t>Urban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89740"/>
            <a:ext cx="18288000" cy="1411968"/>
            <a:chOff x="0" y="0"/>
            <a:chExt cx="6186311" cy="477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477629"/>
            </a:xfrm>
            <a:custGeom>
              <a:avLst/>
              <a:gdLst/>
              <a:ahLst/>
              <a:cxnLst/>
              <a:rect l="l" t="t" r="r" b="b"/>
              <a:pathLst>
                <a:path w="6186311" h="477629">
                  <a:moveTo>
                    <a:pt x="0" y="0"/>
                  </a:moveTo>
                  <a:lnTo>
                    <a:pt x="6186311" y="0"/>
                  </a:lnTo>
                  <a:lnTo>
                    <a:pt x="6186311" y="477629"/>
                  </a:lnTo>
                  <a:lnTo>
                    <a:pt x="0" y="477629"/>
                  </a:lnTo>
                  <a:close/>
                </a:path>
              </a:pathLst>
            </a:custGeom>
            <a:solidFill>
              <a:srgbClr val="30454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792912" y="924959"/>
            <a:ext cx="6604427" cy="481900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7702" t="13816" r="27215" b="11843"/>
          <a:stretch>
            <a:fillRect/>
          </a:stretch>
        </p:blipFill>
        <p:spPr>
          <a:xfrm>
            <a:off x="1028700" y="2338983"/>
            <a:ext cx="6825792" cy="50732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6803" t="11552" r="23492" b="12830"/>
          <a:stretch>
            <a:fillRect/>
          </a:stretch>
        </p:blipFill>
        <p:spPr>
          <a:xfrm>
            <a:off x="9427195" y="2315510"/>
            <a:ext cx="7220234" cy="509671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0" y="385375"/>
            <a:ext cx="17671472" cy="1682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4"/>
              </a:lnSpc>
              <a:spcBef>
                <a:spcPct val="0"/>
              </a:spcBef>
            </a:pPr>
            <a:r>
              <a:rPr lang="en-US" sz="5195">
                <a:solidFill>
                  <a:srgbClr val="000000"/>
                </a:solidFill>
                <a:latin typeface="Times Neue Roman"/>
              </a:rPr>
              <a:t>Have you ever had any record of chronic disease &amp; illnesses like Blood Pressure, Sugar, cholesterol etc.?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19963" y="7669402"/>
            <a:ext cx="3332744" cy="57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1"/>
              </a:rPr>
              <a:t>Diversified Diet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61081" y="7669402"/>
            <a:ext cx="4309392" cy="57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1"/>
              </a:rPr>
              <a:t>Non-diversified Diet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1253</Words>
  <Application>Microsoft Office PowerPoint</Application>
  <PresentationFormat>Custom</PresentationFormat>
  <Paragraphs>136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HK Grotesk Light</vt:lpstr>
      <vt:lpstr>Times Neue Roman</vt:lpstr>
      <vt:lpstr>Arial</vt:lpstr>
      <vt:lpstr>Canva Sans 2</vt:lpstr>
      <vt:lpstr>Canva Sans 1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Illustrated Modern Social Media Marketing Report Presentation</dc:title>
  <cp:lastModifiedBy>DELL</cp:lastModifiedBy>
  <cp:revision>5</cp:revision>
  <dcterms:created xsi:type="dcterms:W3CDTF">2006-08-16T00:00:00Z</dcterms:created>
  <dcterms:modified xsi:type="dcterms:W3CDTF">2022-12-15T16:25:51Z</dcterms:modified>
  <dc:identifier>DAFTBrKC2es</dc:identifier>
</cp:coreProperties>
</file>